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PT Sans Narrow"/>
      <p:regular r:id="rId70"/>
      <p:bold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7AADF4-4025-4A83-972F-CC53BE3F68BD}">
  <a:tblStyle styleId="{8F7AADF4-4025-4A83-972F-CC53BE3F68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5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OpenSans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TSansNarrow-bold.fntdata"/><Relationship Id="rId70" Type="http://schemas.openxmlformats.org/officeDocument/2006/relationships/font" Target="fonts/PTSansNarrow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d7a34b29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d7a34b29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7a34b29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d7a34b29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52644bfc4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52644bfc4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d7a34b29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d7a34b29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52644bfc4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52644bfc4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52644bfc4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52644bfc4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2644bfc4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2644bfc4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2644bfc4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2644bfc4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2644bfc4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2644bfc4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7a34b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7a34b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128b7b7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128b7b7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2644bfc4_3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52644bfc4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2644bfc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52644bfc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52644bfc4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52644bfc4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d7a34b29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d7a34b29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d7a34b29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d7a34b29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7a34b29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d7a34b29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52644bfc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52644bfc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52644bfc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52644bfc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52644bfc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52644bfc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52644bfc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52644bfc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105d4f69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105d4f69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52644bfc4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52644bfc4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52644bfc4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52644bfc4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52644bfc4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52644bfc4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52644bfc4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52644bfc4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52644bfc4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52644bfc4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52644bfc4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52644bfc4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52644bfc4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52644bfc4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52644bfc4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52644bfc4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d7a34b29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d7a34b29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52644bfc4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52644bfc4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cf4fbba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cf4fbba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52644bfc4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52644bfc4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52644bfc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52644bfc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52644bfc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52644bfc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52644bfc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52644bfc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52644bfc4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d52644bfc4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52644bfc4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52644bfc4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52644bfc4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52644bfc4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d7a34b29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d7a34b29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d7a34b29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d7a34b29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52644bfc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52644bfc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128b7b73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128b7b73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52644bfc4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52644bfc4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52644bfc4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52644bfc4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52644bfc4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d52644bfc4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52644bfc4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52644bfc4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52644bfc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52644bfc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52644bfc4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52644bfc4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52644bfc4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52644bfc4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52644bfc4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52644bfc4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52644bfc4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52644bfc4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52644bfc4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52644bfc4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128b7b73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128b7b73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52644bfc4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52644bfc4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52644bfc4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52644bfc4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52644bfc4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52644bfc4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52644bfc4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52644bfc4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52644bfc4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52644bfc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52644bfc4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52644bfc4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d7a34b29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d7a34b29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PMIC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Review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Weston Braun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Aparna Tumkur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450600" y="4561000"/>
            <a:ext cx="79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Github: https://github.com/westonb/open-pmic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NMOS Input Opamp - Schematic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16796" l="0" r="0" t="3030"/>
          <a:stretch/>
        </p:blipFill>
        <p:spPr>
          <a:xfrm>
            <a:off x="372200" y="1152425"/>
            <a:ext cx="8141375" cy="344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NMOS Input Opamp - Verification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901"/>
          <a:stretch/>
        </p:blipFill>
        <p:spPr>
          <a:xfrm>
            <a:off x="749350" y="1272550"/>
            <a:ext cx="3319700" cy="2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0" t="901"/>
          <a:stretch/>
        </p:blipFill>
        <p:spPr>
          <a:xfrm>
            <a:off x="4840800" y="1274313"/>
            <a:ext cx="3319700" cy="2755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736350" y="4297250"/>
            <a:ext cx="76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Crossover Frequency of 160MHz and phase margin of 45 degrees with 1pF load capacitor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PMOS input opamp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PMOS</a:t>
            </a:r>
            <a:r>
              <a:rPr lang="en"/>
              <a:t> Input Opamp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773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Opamp for error amplifier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Input voltage extends to ground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Compensated externally to IC by buck converter compensation network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Implemented</a:t>
            </a:r>
            <a:r>
              <a:rPr lang="en"/>
              <a:t> as mirror of NMOS input opamp (cascode OTA)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Nominal Gm of 0.8 mmho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DC gain of 59dB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PMOS Input Opamp - Schematic</a:t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25" y="1152425"/>
            <a:ext cx="6662523" cy="351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PMOS</a:t>
            </a:r>
            <a:r>
              <a:rPr lang="en"/>
              <a:t> Input Opamp - Verification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736350" y="4297250"/>
            <a:ext cx="79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Crossover Frequency of 180MHz and phase margin of 45 degrees with 700fF load capacitor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5" y="1344387"/>
            <a:ext cx="3319700" cy="276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575" y="1338888"/>
            <a:ext cx="3319700" cy="277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1812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Circuits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888675"/>
            <a:ext cx="7711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Generates cascode voltages from input bias current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Dedicated circuit for each opamp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231600" y="4494325"/>
            <a:ext cx="8680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highlight>
                  <a:srgbClr val="FFFFFF"/>
                </a:highlight>
              </a:rPr>
              <a:t>B. A. Minch, "A low-voltage MOS cascode bias circuit for all current levels," </a:t>
            </a:r>
            <a:r>
              <a:rPr i="1" lang="en" sz="1000">
                <a:solidFill>
                  <a:srgbClr val="9E9E9E"/>
                </a:solidFill>
                <a:highlight>
                  <a:srgbClr val="FFFFFF"/>
                </a:highlight>
              </a:rPr>
              <a:t>2002 IEEE International Symposium on Circuits and Systems. Proceedings (Cat. No.02CH37353)</a:t>
            </a:r>
            <a:r>
              <a:rPr lang="en" sz="1000">
                <a:solidFill>
                  <a:srgbClr val="9E9E9E"/>
                </a:solidFill>
                <a:highlight>
                  <a:srgbClr val="FFFFFF"/>
                </a:highlight>
              </a:rPr>
              <a:t>, 2002, pp. III-III, doi: 10.1109/ISCAS.2002.1010300.</a:t>
            </a:r>
            <a:endParaRPr sz="1000">
              <a:solidFill>
                <a:srgbClr val="9E9E9E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12212" l="8892" r="5768" t="15139"/>
          <a:stretch/>
        </p:blipFill>
        <p:spPr>
          <a:xfrm>
            <a:off x="406650" y="1805300"/>
            <a:ext cx="5982330" cy="26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Power Stage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192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Stage - Hybrid Waffle FET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920400"/>
            <a:ext cx="4379700" cy="3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PMOS/NMOS </a:t>
            </a:r>
            <a:r>
              <a:rPr lang="en"/>
              <a:t>implemented</a:t>
            </a:r>
            <a:r>
              <a:rPr lang="en"/>
              <a:t> as repeating rectangular grid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Reduced </a:t>
            </a:r>
            <a:r>
              <a:rPr lang="en"/>
              <a:t>routing</a:t>
            </a:r>
            <a:r>
              <a:rPr lang="en"/>
              <a:t> resistance compared to normal finger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Easy to generate array with 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36x36 cell array, unit cell pitch is 5.5um, channel width is 4.6um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2x PMOS array, 1x NMOS array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291</a:t>
            </a:r>
            <a:r>
              <a:rPr lang="en"/>
              <a:t>mΩ PMOS, 176</a:t>
            </a:r>
            <a:r>
              <a:rPr lang="en"/>
              <a:t>mΩ NMOS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Each array ~ 250um x 250um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231600" y="4494325"/>
            <a:ext cx="86808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A. Yoo, M. Chang, O. Trescases and W. T. Ng, "High Performance Low-Voltage Power MOSFETs with Hybrid Waffle Layout Structure in a 0.25μ Standard CMOS Process," 2008 20th International Symposium on Power Semiconductor Devices and IC's,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550" y="2665800"/>
            <a:ext cx="1891502" cy="170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7550" y="646200"/>
            <a:ext cx="1982833" cy="17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17125" y="2269825"/>
            <a:ext cx="4759200" cy="22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 core logic voltage (1.8V) from I/O supply (3.3V)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Reduce system power consumption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Increased </a:t>
            </a:r>
            <a:r>
              <a:rPr lang="en" sz="2000"/>
              <a:t>integration</a:t>
            </a:r>
            <a:r>
              <a:rPr lang="en" sz="2000"/>
              <a:t> and  reduced PCB complexity</a:t>
            </a:r>
            <a:endParaRPr sz="20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00" y="2148750"/>
            <a:ext cx="3788701" cy="2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38350" y="1091275"/>
            <a:ext cx="7529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 an open source buck (step down) converter for integration into other projects on the SKY130 PDK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352575" y="4330725"/>
            <a:ext cx="66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https://cpes.vt.edu/library/viewnugget/623</a:t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Stage - Gate Drive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266325"/>
            <a:ext cx="83268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gate drive circuit for differently sized PMOS and NMOS to save layout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Tapered inverter chain with input level shifters to power section power supply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Driven by </a:t>
            </a:r>
            <a:r>
              <a:rPr lang="en"/>
              <a:t>switch</a:t>
            </a:r>
            <a:r>
              <a:rPr lang="en"/>
              <a:t> control block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Taper ratio of ~5.5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12276" l="0" r="0" t="35482"/>
          <a:stretch/>
        </p:blipFill>
        <p:spPr>
          <a:xfrm>
            <a:off x="690925" y="2912425"/>
            <a:ext cx="7453000" cy="205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Stage - Verification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4464525"/>
            <a:ext cx="81729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overlap of gate drive waveforms, no shoot through of PMOS and NMOS.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250" y="2766294"/>
            <a:ext cx="5407250" cy="164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260" y="1068075"/>
            <a:ext cx="5407225" cy="1646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1362800" y="1383025"/>
            <a:ext cx="16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NMOS/ PMOS Currents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362800" y="2099113"/>
            <a:ext cx="16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NMOS/ PMOS Gates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Comparator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</a:t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time comparator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Used in modulator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Hysteresis to filter out noise in switch control signal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Ability to respond fast enough relative to rate of change of input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93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 - Schematic</a:t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13290" l="4373" r="4518" t="7217"/>
          <a:stretch/>
        </p:blipFill>
        <p:spPr>
          <a:xfrm>
            <a:off x="120900" y="756775"/>
            <a:ext cx="8680800" cy="39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1413525" y="409412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M3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2343000" y="409412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M5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3435300" y="409412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M6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4364800" y="409412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M4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1995175" y="284037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M1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3916625" y="284777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 - Verification</a:t>
            </a: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50" y="1311850"/>
            <a:ext cx="1753650" cy="29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575" y="1270938"/>
            <a:ext cx="1753651" cy="293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325" y="1416961"/>
            <a:ext cx="3436425" cy="26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 - Verification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75" y="1374900"/>
            <a:ext cx="1822862" cy="30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4">
            <a:alphaModFix/>
          </a:blip>
          <a:srcRect b="0" l="0" r="0" t="49962"/>
          <a:stretch/>
        </p:blipFill>
        <p:spPr>
          <a:xfrm>
            <a:off x="680475" y="1990126"/>
            <a:ext cx="2563200" cy="21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0" l="0" r="0" t="49962"/>
          <a:stretch/>
        </p:blipFill>
        <p:spPr>
          <a:xfrm>
            <a:off x="5900325" y="1990125"/>
            <a:ext cx="2563201" cy="213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1708500"/>
            <a:ext cx="8520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40"/>
              <a:t>Design Blocks</a:t>
            </a:r>
            <a:endParaRPr sz="64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0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Modulator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115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Modulator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311700" y="760775"/>
            <a:ext cx="8258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Consists of two sub-parts - slope compensation &amp; comparator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Slope compensation for the sensed current is required to prevent sub-harmonic oscillations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Comparator compares Vramp (output of slope compensation circuit) with Vcomp (output of Vref - Vfb error amplifier)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Output of modulator determines when power PMOS turns off</a:t>
            </a:r>
            <a:endParaRPr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14671" l="0" r="0" t="15197"/>
          <a:stretch/>
        </p:blipFill>
        <p:spPr>
          <a:xfrm>
            <a:off x="1012788" y="3274925"/>
            <a:ext cx="6856224" cy="1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Mode Buck Converter Theory 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50946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switches chop up input voltage and LC filter reconstructs voltage to average value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stable from a control prospective if control loop regulates inductor current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amplifier - sense output voltage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sensing circuit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/ modulator - generate switch drive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975" y="1152425"/>
            <a:ext cx="3125320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476250" y="4745400"/>
            <a:ext cx="663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https://microchipdeveloper.com/desanl:synchronous-buck-converter-overview</a:t>
            </a:r>
            <a:endParaRPr sz="10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Modulator - Schematic</a:t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00" y="1311800"/>
            <a:ext cx="7282576" cy="326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Oscillator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</a:t>
            </a:r>
            <a:endParaRPr/>
          </a:p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311700" y="1266325"/>
            <a:ext cx="8352600" cy="25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Consists of ramp generator and Schmitt trigger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Ramp generator is constructed using a </a:t>
            </a:r>
            <a:r>
              <a:rPr lang="en"/>
              <a:t>off-chip current source and </a:t>
            </a:r>
            <a:r>
              <a:rPr lang="en"/>
              <a:t>current starved inverter with capacitor at the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Designed for 5MHz to have reasonable value of current and capacitor for ramp generator. Need to add frequency division circuitry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Output of modulator determines when power PMOS turns 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63" y="3088950"/>
            <a:ext cx="4477276" cy="188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- Schematic</a:t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50" y="1648200"/>
            <a:ext cx="3842825" cy="24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48200"/>
            <a:ext cx="3842824" cy="24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1401613" y="4186700"/>
            <a:ext cx="19611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Ramp Generator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5647100" y="4186700"/>
            <a:ext cx="1692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Schmitt Trigger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- Schematic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188" y="1486975"/>
            <a:ext cx="7783625" cy="26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>
            <p:ph idx="1" type="body"/>
          </p:nvPr>
        </p:nvSpPr>
        <p:spPr>
          <a:xfrm>
            <a:off x="3659250" y="4270800"/>
            <a:ext cx="1825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Overall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- Validation</a:t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1278628" y="4186700"/>
            <a:ext cx="22071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Ramp Generator</a:t>
            </a:r>
            <a:endParaRPr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5647100" y="4186700"/>
            <a:ext cx="1692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Schmitt Trigger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88" y="1348900"/>
            <a:ext cx="3282967" cy="27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855" y="1348900"/>
            <a:ext cx="3279729" cy="272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Oscillator - Validation</a:t>
            </a:r>
            <a:endParaRPr/>
          </a:p>
        </p:txBody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3659250" y="4270800"/>
            <a:ext cx="1825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Overall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775" y="1304825"/>
            <a:ext cx="3368443" cy="28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Switch Control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Control 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266325"/>
            <a:ext cx="750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</a:t>
            </a:r>
            <a:r>
              <a:rPr lang="en"/>
              <a:t> digital block for the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Currently hand chosen gates, working on porting to verilog for automated P&amp;R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Muxes for debug control </a:t>
            </a:r>
            <a:r>
              <a:rPr lang="en"/>
              <a:t>signals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Inverter chain to provide deadtime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SR latch for switch control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Uses sky130_fd_sc_hvl cell library to run off same power supply as other components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Control - Schematic </a:t>
            </a:r>
            <a:endParaRPr/>
          </a:p>
        </p:txBody>
      </p:sp>
      <p:pic>
        <p:nvPicPr>
          <p:cNvPr id="357" name="Google Shape;357;p51"/>
          <p:cNvPicPr preferRelativeResize="0"/>
          <p:nvPr/>
        </p:nvPicPr>
        <p:blipFill rotWithShape="1">
          <a:blip r:embed="rId3">
            <a:alphaModFix/>
          </a:blip>
          <a:srcRect b="6415" l="0" r="17837" t="7124"/>
          <a:stretch/>
        </p:blipFill>
        <p:spPr>
          <a:xfrm>
            <a:off x="394175" y="626450"/>
            <a:ext cx="7835750" cy="43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Specifications</a:t>
            </a:r>
            <a:endParaRPr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952500" y="16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{8F7AADF4-4025-4A83-972F-CC53BE3F68BD}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Nominal Vin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3.3V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Vout 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1.8V ±5%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Maximum Output Current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300mA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Switching Frequency 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300kHz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Efficiency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&gt;85%</a:t>
                      </a:r>
                      <a:endParaRPr sz="1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Current Sense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Sense</a:t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825" y="1051050"/>
            <a:ext cx="3914148" cy="30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Opamp forces equal voltage drop across sense and power PMOS (equal current density)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design uses addition current mirrors to supply off-chip current signal for 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Nominal sensitivity of 1.3V/A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Sense - Schematic</a:t>
            </a:r>
            <a:endParaRPr/>
          </a:p>
        </p:txBody>
      </p:sp>
      <p:pic>
        <p:nvPicPr>
          <p:cNvPr id="377" name="Google Shape;377;p54"/>
          <p:cNvPicPr preferRelativeResize="0"/>
          <p:nvPr/>
        </p:nvPicPr>
        <p:blipFill rotWithShape="1">
          <a:blip r:embed="rId3">
            <a:alphaModFix/>
          </a:blip>
          <a:srcRect b="14048" l="0" r="0" t="16780"/>
          <a:stretch/>
        </p:blipFill>
        <p:spPr>
          <a:xfrm>
            <a:off x="108425" y="1252900"/>
            <a:ext cx="8910326" cy="32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Sense - Small Signal Validation </a:t>
            </a:r>
            <a:endParaRPr/>
          </a:p>
        </p:txBody>
      </p:sp>
      <p:grpSp>
        <p:nvGrpSpPr>
          <p:cNvPr id="383" name="Google Shape;383;p55"/>
          <p:cNvGrpSpPr/>
          <p:nvPr/>
        </p:nvGrpSpPr>
        <p:grpSpPr>
          <a:xfrm>
            <a:off x="454622" y="1152452"/>
            <a:ext cx="1989283" cy="1650226"/>
            <a:chOff x="454600" y="1152425"/>
            <a:chExt cx="2106175" cy="1680475"/>
          </a:xfrm>
        </p:grpSpPr>
        <p:pic>
          <p:nvPicPr>
            <p:cNvPr id="384" name="Google Shape;384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4600" y="1152425"/>
              <a:ext cx="2106175" cy="168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55"/>
            <p:cNvSpPr/>
            <p:nvPr/>
          </p:nvSpPr>
          <p:spPr>
            <a:xfrm>
              <a:off x="1230550" y="1176225"/>
              <a:ext cx="607800" cy="145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5"/>
          <p:cNvGrpSpPr/>
          <p:nvPr/>
        </p:nvGrpSpPr>
        <p:grpSpPr>
          <a:xfrm>
            <a:off x="6627975" y="2802675"/>
            <a:ext cx="1971102" cy="1650225"/>
            <a:chOff x="6627975" y="2802675"/>
            <a:chExt cx="1971102" cy="1650225"/>
          </a:xfrm>
        </p:grpSpPr>
        <p:pic>
          <p:nvPicPr>
            <p:cNvPr id="387" name="Google Shape;387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27975" y="2802675"/>
              <a:ext cx="1971102" cy="165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55"/>
            <p:cNvSpPr/>
            <p:nvPr/>
          </p:nvSpPr>
          <p:spPr>
            <a:xfrm>
              <a:off x="7324000" y="2831250"/>
              <a:ext cx="521700" cy="120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55"/>
          <p:cNvGrpSpPr/>
          <p:nvPr/>
        </p:nvGrpSpPr>
        <p:grpSpPr>
          <a:xfrm>
            <a:off x="454580" y="2901327"/>
            <a:ext cx="1989182" cy="1650226"/>
            <a:chOff x="454600" y="3103150"/>
            <a:chExt cx="2120211" cy="1680475"/>
          </a:xfrm>
        </p:grpSpPr>
        <p:pic>
          <p:nvPicPr>
            <p:cNvPr id="390" name="Google Shape;390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4600" y="3103150"/>
              <a:ext cx="2120211" cy="168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55"/>
            <p:cNvSpPr/>
            <p:nvPr/>
          </p:nvSpPr>
          <p:spPr>
            <a:xfrm>
              <a:off x="1215638" y="3131725"/>
              <a:ext cx="584100" cy="1191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5"/>
          <p:cNvSpPr txBox="1"/>
          <p:nvPr/>
        </p:nvSpPr>
        <p:spPr>
          <a:xfrm>
            <a:off x="2637700" y="1417750"/>
            <a:ext cx="305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Open Loop Response: Phase margin of 45 degrees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Closed Loop Response: -3dB point at 18MHz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55"/>
          <p:cNvSpPr txBox="1"/>
          <p:nvPr/>
        </p:nvSpPr>
        <p:spPr>
          <a:xfrm>
            <a:off x="408675" y="4483925"/>
            <a:ext cx="198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Open Loop Frequency Response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4" name="Google Shape;394;p55"/>
          <p:cNvGrpSpPr/>
          <p:nvPr/>
        </p:nvGrpSpPr>
        <p:grpSpPr>
          <a:xfrm>
            <a:off x="6618875" y="1113863"/>
            <a:ext cx="1989300" cy="1654468"/>
            <a:chOff x="6618875" y="1113863"/>
            <a:chExt cx="1989300" cy="1654468"/>
          </a:xfrm>
        </p:grpSpPr>
        <p:pic>
          <p:nvPicPr>
            <p:cNvPr id="395" name="Google Shape;395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8875" y="1113863"/>
              <a:ext cx="1989300" cy="1654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55"/>
            <p:cNvSpPr/>
            <p:nvPr/>
          </p:nvSpPr>
          <p:spPr>
            <a:xfrm>
              <a:off x="7309625" y="1152425"/>
              <a:ext cx="607800" cy="1458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55"/>
          <p:cNvSpPr txBox="1"/>
          <p:nvPr/>
        </p:nvSpPr>
        <p:spPr>
          <a:xfrm>
            <a:off x="6618875" y="4483925"/>
            <a:ext cx="198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Closed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Loop Frequency Response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Sense - Transient Simulation </a:t>
            </a:r>
            <a:endParaRPr/>
          </a:p>
        </p:txBody>
      </p:sp>
      <p:pic>
        <p:nvPicPr>
          <p:cNvPr id="403" name="Google Shape;403;p56"/>
          <p:cNvPicPr preferRelativeResize="0"/>
          <p:nvPr/>
        </p:nvPicPr>
        <p:blipFill rotWithShape="1">
          <a:blip r:embed="rId3">
            <a:alphaModFix/>
          </a:blip>
          <a:srcRect b="0" l="19549" r="0" t="0"/>
          <a:stretch/>
        </p:blipFill>
        <p:spPr>
          <a:xfrm>
            <a:off x="1318075" y="2206300"/>
            <a:ext cx="6419149" cy="253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 txBox="1"/>
          <p:nvPr/>
        </p:nvSpPr>
        <p:spPr>
          <a:xfrm>
            <a:off x="912200" y="1417750"/>
            <a:ext cx="302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Top: Power PMOS Current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Bottom: Current Sense Signal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5605100" y="1263550"/>
            <a:ext cx="256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Step in signal due to blanking of current signal during switching transition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type="title"/>
          </p:nvPr>
        </p:nvSpPr>
        <p:spPr>
          <a:xfrm>
            <a:off x="311700" y="1708500"/>
            <a:ext cx="8520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40"/>
              <a:t>System Level</a:t>
            </a:r>
            <a:endParaRPr sz="644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Tests</a:t>
            </a:r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311700" y="1266325"/>
            <a:ext cx="6897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system to measure regulation and transient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Simplified models of IO pads, package inductance, and power components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 across process corners and temperature range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AN-1205 Electrical Performance of Packages https://www.ti.com/lit/an/snoa405a/snoa405a.pdf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- Interface and External Components</a:t>
            </a:r>
            <a:endParaRPr/>
          </a:p>
        </p:txBody>
      </p:sp>
      <p:sp>
        <p:nvSpPr>
          <p:cNvPr id="423" name="Google Shape;423;p59"/>
          <p:cNvSpPr txBox="1"/>
          <p:nvPr>
            <p:ph idx="1" type="body"/>
          </p:nvPr>
        </p:nvSpPr>
        <p:spPr>
          <a:xfrm>
            <a:off x="311700" y="1266325"/>
            <a:ext cx="4379700" cy="29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 Pads simplified as 150 ohm ESD resistor + 6pF for ESD diodes and </a:t>
            </a:r>
            <a:r>
              <a:rPr lang="en"/>
              <a:t>redistribution</a:t>
            </a:r>
            <a:r>
              <a:rPr lang="en"/>
              <a:t> layer capacitance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1nH common ground inductance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2nH pin inductance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Parasitic models for power inductor and decoupling capacitors </a:t>
            </a:r>
            <a:endParaRPr/>
          </a:p>
        </p:txBody>
      </p:sp>
      <p:pic>
        <p:nvPicPr>
          <p:cNvPr id="424" name="Google Shape;4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625" y="1104325"/>
            <a:ext cx="1821850" cy="1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9"/>
          <p:cNvPicPr preferRelativeResize="0"/>
          <p:nvPr/>
        </p:nvPicPr>
        <p:blipFill rotWithShape="1">
          <a:blip r:embed="rId4">
            <a:alphaModFix/>
          </a:blip>
          <a:srcRect b="24283" l="0" r="0" t="21098"/>
          <a:stretch/>
        </p:blipFill>
        <p:spPr>
          <a:xfrm>
            <a:off x="5693875" y="3074150"/>
            <a:ext cx="2772525" cy="1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- Transient Response </a:t>
            </a:r>
            <a:endParaRPr/>
          </a:p>
        </p:txBody>
      </p:sp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0" l="25843" r="0" t="0"/>
          <a:stretch/>
        </p:blipFill>
        <p:spPr>
          <a:xfrm>
            <a:off x="4526675" y="1152425"/>
            <a:ext cx="4447076" cy="2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0"/>
          <p:cNvSpPr txBox="1"/>
          <p:nvPr/>
        </p:nvSpPr>
        <p:spPr>
          <a:xfrm>
            <a:off x="3491925" y="1468825"/>
            <a:ext cx="8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Output Voltage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60"/>
          <p:cNvSpPr txBox="1"/>
          <p:nvPr/>
        </p:nvSpPr>
        <p:spPr>
          <a:xfrm>
            <a:off x="3452175" y="2711025"/>
            <a:ext cx="96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Inductor Current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1700" y="1468825"/>
            <a:ext cx="29913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output voltage of 1.85V (50mV overshoot)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Peak inductor current limited to 1A by clamping compensator voltage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Reaches steady state in 150uS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Level - Efficiency </a:t>
            </a:r>
            <a:endParaRPr/>
          </a:p>
        </p:txBody>
      </p:sp>
      <p:sp>
        <p:nvSpPr>
          <p:cNvPr id="440" name="Google Shape;440;p61"/>
          <p:cNvSpPr txBox="1"/>
          <p:nvPr>
            <p:ph idx="1" type="body"/>
          </p:nvPr>
        </p:nvSpPr>
        <p:spPr>
          <a:xfrm>
            <a:off x="311700" y="1468825"/>
            <a:ext cx="29913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at 70C and SS process corner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3.3V in, 1.8V 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Interconnect resistance for power stage not modeled (up to ~50% more power stage loss)</a:t>
            </a:r>
            <a:endParaRPr/>
          </a:p>
        </p:txBody>
      </p:sp>
      <p:graphicFrame>
        <p:nvGraphicFramePr>
          <p:cNvPr id="441" name="Google Shape;441;p61"/>
          <p:cNvGraphicFramePr/>
          <p:nvPr/>
        </p:nvGraphicFramePr>
        <p:xfrm>
          <a:off x="4086350" y="16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{8F7AADF4-4025-4A83-972F-CC53BE3F68BD}</a:tableStyleId>
              </a:tblPr>
              <a:tblGrid>
                <a:gridCol w="1186475"/>
                <a:gridCol w="1186475"/>
                <a:gridCol w="1186475"/>
                <a:gridCol w="11864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Stage 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Bias / Control Power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Efficiency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93.7%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7.2mW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40.5mW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4.1mW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91.8%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75" y="788250"/>
            <a:ext cx="7044600" cy="42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3559050" y="1222125"/>
            <a:ext cx="4243800" cy="1782600"/>
          </a:xfrm>
          <a:prstGeom prst="rect">
            <a:avLst/>
          </a:prstGeom>
          <a:solidFill>
            <a:srgbClr val="4A86E8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6218250" y="896675"/>
            <a:ext cx="15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Power Circuitry </a:t>
            </a:r>
            <a:endParaRPr sz="12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237350" y="3041500"/>
            <a:ext cx="5565600" cy="1815600"/>
          </a:xfrm>
          <a:prstGeom prst="rect">
            <a:avLst/>
          </a:prstGeom>
          <a:solidFill>
            <a:srgbClr val="6AA84F">
              <a:alpha val="296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484350" y="3375925"/>
            <a:ext cx="13479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802850" y="3301125"/>
            <a:ext cx="9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Control </a:t>
            </a:r>
            <a:endParaRPr sz="12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Circuitry</a:t>
            </a:r>
            <a:endParaRPr sz="1200">
              <a:solidFill>
                <a:srgbClr val="38761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162475" y="1222175"/>
            <a:ext cx="2062200" cy="1782600"/>
          </a:xfrm>
          <a:prstGeom prst="rect">
            <a:avLst/>
          </a:prstGeom>
          <a:solidFill>
            <a:srgbClr val="BF9000">
              <a:alpha val="25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1162475" y="3004775"/>
            <a:ext cx="985200" cy="1738800"/>
          </a:xfrm>
          <a:prstGeom prst="rect">
            <a:avLst/>
          </a:prstGeom>
          <a:solidFill>
            <a:srgbClr val="BF9000">
              <a:alpha val="251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77275" y="2017650"/>
            <a:ext cx="9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Support /</a:t>
            </a:r>
            <a:endParaRPr sz="12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Debug</a:t>
            </a:r>
            <a:endParaRPr sz="1200">
              <a:solidFill>
                <a:srgbClr val="BF9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/ Bringup</a:t>
            </a:r>
            <a:r>
              <a:rPr lang="en"/>
              <a:t> </a:t>
            </a:r>
            <a:endParaRPr/>
          </a:p>
        </p:txBody>
      </p:sp>
      <p:sp>
        <p:nvSpPr>
          <p:cNvPr id="447" name="Google Shape;447;p62"/>
          <p:cNvSpPr txBox="1"/>
          <p:nvPr>
            <p:ph idx="1" type="body"/>
          </p:nvPr>
        </p:nvSpPr>
        <p:spPr>
          <a:xfrm>
            <a:off x="311700" y="1446850"/>
            <a:ext cx="75795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sense output off-chip via current mirror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Control registers for switch control to adjust control time and </a:t>
            </a:r>
            <a:r>
              <a:rPr lang="en"/>
              <a:t>manually</a:t>
            </a:r>
            <a:r>
              <a:rPr lang="en"/>
              <a:t> control switch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Oscillator</a:t>
            </a:r>
            <a:r>
              <a:rPr lang="en"/>
              <a:t> can be bypassed with off-chip timeout signal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Slope compensation, </a:t>
            </a:r>
            <a:r>
              <a:rPr lang="en"/>
              <a:t>oscillator</a:t>
            </a:r>
            <a:r>
              <a:rPr lang="en"/>
              <a:t> control, and analog bias current as </a:t>
            </a:r>
            <a:r>
              <a:rPr lang="en"/>
              <a:t>separate</a:t>
            </a:r>
            <a:r>
              <a:rPr lang="en"/>
              <a:t> bias currents from off-chip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/ Further Tasks </a:t>
            </a:r>
            <a:endParaRPr/>
          </a:p>
        </p:txBody>
      </p:sp>
      <p:sp>
        <p:nvSpPr>
          <p:cNvPr id="453" name="Google Shape;453;p63"/>
          <p:cNvSpPr txBox="1"/>
          <p:nvPr>
            <p:ph idx="1" type="body"/>
          </p:nvPr>
        </p:nvSpPr>
        <p:spPr>
          <a:xfrm>
            <a:off x="311700" y="1266325"/>
            <a:ext cx="6897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modules verified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System validated on temperature and process corners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Next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laying out individual components and </a:t>
            </a:r>
            <a:r>
              <a:rPr lang="en"/>
              <a:t>parasitic</a:t>
            </a:r>
            <a:r>
              <a:rPr lang="en"/>
              <a:t> </a:t>
            </a:r>
            <a:r>
              <a:rPr lang="en"/>
              <a:t>extraction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Porting logic gate layout to verilog for P&amp;R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Second pass ESD structures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Focus on impact of parasitics on power stage resistance and on opamp frequency response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>
            <p:ph type="title"/>
          </p:nvPr>
        </p:nvSpPr>
        <p:spPr>
          <a:xfrm>
            <a:off x="311700" y="1708500"/>
            <a:ext cx="8520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40"/>
              <a:t>Full Schematics</a:t>
            </a:r>
            <a:endParaRPr sz="644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Level Testbench</a:t>
            </a:r>
            <a:endParaRPr/>
          </a:p>
        </p:txBody>
      </p:sp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" y="651000"/>
            <a:ext cx="8211277" cy="43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Level Module</a:t>
            </a:r>
            <a:endParaRPr/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0" y="618000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Module</a:t>
            </a:r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00" y="782850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Distribution</a:t>
            </a:r>
            <a:endParaRPr/>
          </a:p>
        </p:txBody>
      </p:sp>
      <p:pic>
        <p:nvPicPr>
          <p:cNvPr id="482" name="Google Shape;4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0" y="640000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9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PMOS Folded Cascode</a:t>
            </a:r>
            <a:endParaRPr/>
          </a:p>
        </p:txBody>
      </p:sp>
      <p:pic>
        <p:nvPicPr>
          <p:cNvPr id="488" name="Google Shape;4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25" y="585025"/>
            <a:ext cx="8266250" cy="43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NMOS</a:t>
            </a:r>
            <a:r>
              <a:rPr lang="en"/>
              <a:t> Folded Cascode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00" y="597500"/>
            <a:ext cx="8321172" cy="43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Modulator</a:t>
            </a:r>
            <a:endParaRPr/>
          </a:p>
        </p:txBody>
      </p:sp>
      <p:pic>
        <p:nvPicPr>
          <p:cNvPr id="500" name="Google Shape;5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00" y="707400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</a:t>
            </a:r>
            <a:r>
              <a:rPr lang="en"/>
              <a:t>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2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</a:t>
            </a:r>
            <a:endParaRPr/>
          </a:p>
        </p:txBody>
      </p:sp>
      <p:pic>
        <p:nvPicPr>
          <p:cNvPr id="506" name="Google Shape;5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25" y="650975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Stage</a:t>
            </a:r>
            <a:endParaRPr/>
          </a:p>
        </p:txBody>
      </p:sp>
      <p:pic>
        <p:nvPicPr>
          <p:cNvPr id="512" name="Google Shape;5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800"/>
            <a:ext cx="7819689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4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Gate Drive</a:t>
            </a:r>
            <a:endParaRPr/>
          </a:p>
        </p:txBody>
      </p:sp>
      <p:pic>
        <p:nvPicPr>
          <p:cNvPr id="518" name="Google Shape;5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75" y="607025"/>
            <a:ext cx="8253752" cy="43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/>
          <p:nvPr>
            <p:ph type="title"/>
          </p:nvPr>
        </p:nvSpPr>
        <p:spPr>
          <a:xfrm>
            <a:off x="36665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Control</a:t>
            </a:r>
            <a:endParaRPr/>
          </a:p>
        </p:txBody>
      </p:sp>
      <p:pic>
        <p:nvPicPr>
          <p:cNvPr id="524" name="Google Shape;5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3075"/>
            <a:ext cx="8343173" cy="44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1708500"/>
            <a:ext cx="85206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440"/>
              <a:t>Functional Units</a:t>
            </a:r>
            <a:endParaRPr sz="64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Functional Units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NMOS input opamp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 input opamp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Stage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Comparator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4572000" y="1266325"/>
            <a:ext cx="437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Design Blocks </a:t>
            </a:r>
            <a:endParaRPr b="1" sz="20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Sense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NMOS Input Opamp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bandwidth opamp for current sense </a:t>
            </a:r>
            <a:r>
              <a:rPr lang="en"/>
              <a:t>circuitry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Input voltage range extends to positive supply rail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Implemented</a:t>
            </a:r>
            <a:r>
              <a:rPr lang="en"/>
              <a:t> as folded cascode OTA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Externally Compensated through current sense </a:t>
            </a:r>
            <a:r>
              <a:rPr lang="en"/>
              <a:t>circuit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Nominal Gm of 1.3 mmho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DC gain of 63dB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231600" y="4494325"/>
            <a:ext cx="868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